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4" r:id="rId10"/>
    <p:sldId id="263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47"/>
    <p:restoredTop sz="96327"/>
  </p:normalViewPr>
  <p:slideViewPr>
    <p:cSldViewPr snapToGrid="0">
      <p:cViewPr>
        <p:scale>
          <a:sx n="96" d="100"/>
          <a:sy n="96" d="100"/>
        </p:scale>
        <p:origin x="888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F5DB-E99B-D9B7-2B32-D92044D40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DDC0F-3A95-8439-E2CA-D951D734B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8D4C4-1AF9-77D8-185B-A49DA289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3D94-B67C-51BC-B524-E6DD9348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3173E-8E7F-051D-D8E0-788241C8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6669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DD92-0EED-DC9A-DA50-E71A7DA8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B27AD-6769-A682-37D4-F62DDDF7E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9AEFB-B5E3-960C-23BE-CBC234E7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F2A6F-F84E-C063-657E-5695546C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A3C27-6DFF-F4E8-C351-104A40A9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4361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1CB6E-8BF4-A4AE-0F4C-20AA3EB5A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09DB5-A5DE-B48E-8033-C023E5F63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74CC-1213-8570-B326-F3E674CC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92EBC-0B21-7F6F-A9D0-8834553C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D11F8-9592-9A64-D8D5-F554AFFE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5257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1144-7049-6DA9-7005-5C2EA5C8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8767-039A-5309-0BA2-BBB45B126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DFCEF-F3DA-8720-1A43-1C20A9BD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0F2D-AD6B-3030-9477-A98995C2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C3246-A9FE-20FA-F82C-E096ED7F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8083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211E-30E9-3E29-AD99-68F78146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30871-AAA9-E60D-7918-EBCF5AB3A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9B3DA-2334-3136-7BD1-8858CAA4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6098-6987-BF9B-74AE-B4CFF259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07ED3-2073-8F17-A6A4-6F4C180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4294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35D3-A3F4-CC6F-305A-F57604F1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7763-E589-AE84-747A-7A9DC171B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9E0B8-99DD-C7A8-5BFC-3B1FE3262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73B8B-87D1-5DAC-0894-A14474DA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F509-4A47-475D-E811-686D304E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68E5F-872E-BD73-91ED-DAF81E31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0685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7BD9-3C16-4EED-706B-13CBF9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6F0FB-178E-3C42-FD68-F93AB6B74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3B9F1-E19A-9761-F206-B36846F14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6A4EB-DB7E-3215-D339-9E9823C8B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D1609-B7A6-75DE-68F2-0865427A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59889-4700-CD74-CFC0-BC9E5921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33D05-5E3B-2FDE-B4E6-B4E27075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CAA5D-72B4-9CC4-D591-FC3F7D03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49954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8C13-5391-368B-699C-31FE2870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D7CDE-0C50-BA9E-AB4A-E186EE7E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F3FAE-6089-7866-654E-DC71693A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763BA-231F-510E-53D8-4436A76B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9916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B3279-63BF-A8BF-5CB4-29E5C0E4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45A0A-5241-F7A0-AC5F-030A287A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9355F-BE2B-579B-12B2-85F61FCB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91909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7F8E-4086-C9FC-B46C-044D7FE6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DDCFD-EDEA-BA93-22E1-A3BF4FCC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19312-6ADB-B358-746C-A442DDAA2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E9FE7-A525-7397-4C7A-B64C35EF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7EEB4-9245-5979-33BB-26657E00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1FDF7-B1F6-EB0A-C665-64AB5F88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6249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A7C8-7510-7798-61D7-BE9E5AA0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A58E7-2F63-59D5-BD69-BE127A75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B0106-BFED-3150-25BE-CA8F575EB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5928-6A44-713F-AF23-790EB6C4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D697-E826-2D0C-5D0A-A2FE40C6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5F23-B6D5-2212-3892-28CB9B77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9830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906E-A410-D622-21CD-B5E29BCE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E65E6-B889-3462-E9E5-D7F99541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DF165-C0DF-0352-28E0-729D13247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3C49-7A9C-B743-B696-ECD5875D007C}" type="datetimeFigureOut">
              <a:rPr lang="en-TW" smtClean="0"/>
              <a:t>2023/10/31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7843-5279-9B77-9A1B-F6F8DF158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FCF8C-7EEC-C330-A66D-C252BFEB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B744-31CC-6446-A67F-F15A41BE677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48456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B176-3113-830F-D6C8-305EA9449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TW" dirty="0"/>
              <a:t>eek 5-7 Onepot PURE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67B79-2E15-2737-63A0-D252A270C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1.Culture bacteria strain</a:t>
            </a:r>
          </a:p>
          <a:p>
            <a:r>
              <a:rPr lang="en-US" dirty="0"/>
              <a:t>2. Protein purification</a:t>
            </a:r>
          </a:p>
          <a:p>
            <a:r>
              <a:rPr lang="en-US" dirty="0"/>
              <a:t>3. Concentration adjustment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1816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9B68-5C18-5A74-60F2-E24F250C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2800" dirty="0"/>
              <a:t>SDS-PAGE(</a:t>
            </a:r>
            <a:r>
              <a:rPr lang="en-US" sz="2800" i="0" dirty="0">
                <a:solidFill>
                  <a:srgbClr val="202122"/>
                </a:solidFill>
                <a:effectLst/>
              </a:rPr>
              <a:t>sodium dodecyl sulfate–polyacrylamide gel electrophoresis</a:t>
            </a:r>
            <a:r>
              <a:rPr lang="en-TW" sz="2800" dirty="0"/>
              <a:t>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B41FB01-F886-DE2B-D915-D7094714AF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81" y="1955800"/>
            <a:ext cx="908755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6792-B038-7593-CAB8-06FD5BCF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W"/>
          </a:p>
        </p:txBody>
      </p:sp>
      <p:pic>
        <p:nvPicPr>
          <p:cNvPr id="5" name="Content Placeholder 4" descr="A close-up of a test tube&#10;&#10;Description automatically generated">
            <a:extLst>
              <a:ext uri="{FF2B5EF4-FFF2-40B4-BE49-F238E27FC236}">
                <a16:creationId xmlns:a16="http://schemas.microsoft.com/office/drawing/2014/main" id="{99C47DE7-89AB-AB73-887D-0C5A03986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420" y="1825625"/>
            <a:ext cx="6719160" cy="4351338"/>
          </a:xfrm>
        </p:spPr>
      </p:pic>
    </p:spTree>
    <p:extLst>
      <p:ext uri="{BB962C8B-B14F-4D97-AF65-F5344CB8AC3E}">
        <p14:creationId xmlns:p14="http://schemas.microsoft.com/office/powerpoint/2010/main" val="379925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F2CA-26F7-6BAA-F6AE-B421AE74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SDS-PAGE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78B1-8504-D2AF-C034-72D9FE1E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dirty="0"/>
              <a:t>Add 2x denaturing buffer</a:t>
            </a:r>
          </a:p>
          <a:p>
            <a:r>
              <a:rPr lang="en-TW" dirty="0"/>
              <a:t>Incubate at 95˚C for 5 minutes</a:t>
            </a:r>
          </a:p>
          <a:p>
            <a:r>
              <a:rPr lang="en-TW" dirty="0"/>
              <a:t>Load samples to the gel</a:t>
            </a:r>
          </a:p>
          <a:p>
            <a:r>
              <a:rPr lang="en-TW" dirty="0"/>
              <a:t>Run with 200V for 35 minutes</a:t>
            </a:r>
          </a:p>
          <a:p>
            <a:r>
              <a:rPr lang="en-TW" dirty="0"/>
              <a:t>Stain the gel with Commasie blue for 1 hour. </a:t>
            </a:r>
          </a:p>
        </p:txBody>
      </p:sp>
    </p:spTree>
    <p:extLst>
      <p:ext uri="{BB962C8B-B14F-4D97-AF65-F5344CB8AC3E}">
        <p14:creationId xmlns:p14="http://schemas.microsoft.com/office/powerpoint/2010/main" val="367365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na test&#10;&#10;Description automatically generated">
            <a:extLst>
              <a:ext uri="{FF2B5EF4-FFF2-40B4-BE49-F238E27FC236}">
                <a16:creationId xmlns:a16="http://schemas.microsoft.com/office/drawing/2014/main" id="{F842CFC6-F9C8-6B58-EB7D-17B2E2B0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33" y="292100"/>
            <a:ext cx="7772400" cy="60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249B-0491-BA05-B7A8-4546BE2B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PURE</a:t>
            </a:r>
          </a:p>
        </p:txBody>
      </p:sp>
      <p:pic>
        <p:nvPicPr>
          <p:cNvPr id="5" name="Picture 4" descr="A diagram of a protein transfer&#10;&#10;Description automatically generated">
            <a:extLst>
              <a:ext uri="{FF2B5EF4-FFF2-40B4-BE49-F238E27FC236}">
                <a16:creationId xmlns:a16="http://schemas.microsoft.com/office/drawing/2014/main" id="{97D3F58E-109A-7765-4F94-BCC39B49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03" y="553034"/>
            <a:ext cx="5411916" cy="57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D688-92A0-F71A-8B44-0AB169B9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36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BE24-2424-7E18-4A27-3AA27AD82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B06D8-C728-AD59-E9D0-002F138B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74" y="1553775"/>
            <a:ext cx="5551775" cy="51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F6D34F6-2865-9D4F-622E-37729350D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9"/>
          <a:stretch/>
        </p:blipFill>
        <p:spPr>
          <a:xfrm>
            <a:off x="1631849" y="979309"/>
            <a:ext cx="8928302" cy="4899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73542-CCE4-2D6B-6E5A-8D98F9D36D4A}"/>
              </a:ext>
            </a:extLst>
          </p:cNvPr>
          <p:cNvSpPr/>
          <p:nvPr/>
        </p:nvSpPr>
        <p:spPr>
          <a:xfrm>
            <a:off x="4201297" y="543697"/>
            <a:ext cx="2644346" cy="5770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1203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8B1D-4A9F-87A4-90C9-6B2ECC31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Cell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0872-52ED-D033-6E1A-A2F920D5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dirty="0"/>
              <a:t>Induce cell culture (36 strains co-culture)</a:t>
            </a:r>
          </a:p>
          <a:p>
            <a:r>
              <a:rPr lang="en-TW" dirty="0"/>
              <a:t>preparing the co-culture</a:t>
            </a:r>
          </a:p>
          <a:p>
            <a:pPr lvl="1"/>
            <a:r>
              <a:rPr lang="en-TW" dirty="0"/>
              <a:t>55 µl of each strains</a:t>
            </a:r>
          </a:p>
          <a:p>
            <a:pPr lvl="1"/>
            <a:r>
              <a:rPr lang="en-TW" dirty="0"/>
              <a:t>1675 µl of EF-Tu strain (No.25)</a:t>
            </a:r>
          </a:p>
        </p:txBody>
      </p:sp>
    </p:spTree>
    <p:extLst>
      <p:ext uri="{BB962C8B-B14F-4D97-AF65-F5344CB8AC3E}">
        <p14:creationId xmlns:p14="http://schemas.microsoft.com/office/powerpoint/2010/main" val="273510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8505-4237-5D00-4793-E96E3115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Buffer preparation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6A821A-4A8B-C028-0427-95367EC75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044014"/>
              </p:ext>
            </p:extLst>
          </p:nvPr>
        </p:nvGraphicFramePr>
        <p:xfrm>
          <a:off x="319214" y="2006743"/>
          <a:ext cx="11666839" cy="3331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1555">
                  <a:extLst>
                    <a:ext uri="{9D8B030D-6E8A-4147-A177-3AD203B41FA5}">
                      <a16:colId xmlns:a16="http://schemas.microsoft.com/office/drawing/2014/main" val="1643332778"/>
                    </a:ext>
                  </a:extLst>
                </a:gridCol>
                <a:gridCol w="1403530">
                  <a:extLst>
                    <a:ext uri="{9D8B030D-6E8A-4147-A177-3AD203B41FA5}">
                      <a16:colId xmlns:a16="http://schemas.microsoft.com/office/drawing/2014/main" val="3534753274"/>
                    </a:ext>
                  </a:extLst>
                </a:gridCol>
                <a:gridCol w="1400699">
                  <a:extLst>
                    <a:ext uri="{9D8B030D-6E8A-4147-A177-3AD203B41FA5}">
                      <a16:colId xmlns:a16="http://schemas.microsoft.com/office/drawing/2014/main" val="3325078480"/>
                    </a:ext>
                  </a:extLst>
                </a:gridCol>
                <a:gridCol w="619704">
                  <a:extLst>
                    <a:ext uri="{9D8B030D-6E8A-4147-A177-3AD203B41FA5}">
                      <a16:colId xmlns:a16="http://schemas.microsoft.com/office/drawing/2014/main" val="942406973"/>
                    </a:ext>
                  </a:extLst>
                </a:gridCol>
                <a:gridCol w="611214">
                  <a:extLst>
                    <a:ext uri="{9D8B030D-6E8A-4147-A177-3AD203B41FA5}">
                      <a16:colId xmlns:a16="http://schemas.microsoft.com/office/drawing/2014/main" val="1825002030"/>
                    </a:ext>
                  </a:extLst>
                </a:gridCol>
                <a:gridCol w="724402">
                  <a:extLst>
                    <a:ext uri="{9D8B030D-6E8A-4147-A177-3AD203B41FA5}">
                      <a16:colId xmlns:a16="http://schemas.microsoft.com/office/drawing/2014/main" val="2511007812"/>
                    </a:ext>
                  </a:extLst>
                </a:gridCol>
                <a:gridCol w="475390">
                  <a:extLst>
                    <a:ext uri="{9D8B030D-6E8A-4147-A177-3AD203B41FA5}">
                      <a16:colId xmlns:a16="http://schemas.microsoft.com/office/drawing/2014/main" val="3028902119"/>
                    </a:ext>
                  </a:extLst>
                </a:gridCol>
                <a:gridCol w="585747">
                  <a:extLst>
                    <a:ext uri="{9D8B030D-6E8A-4147-A177-3AD203B41FA5}">
                      <a16:colId xmlns:a16="http://schemas.microsoft.com/office/drawing/2014/main" val="4042040220"/>
                    </a:ext>
                  </a:extLst>
                </a:gridCol>
                <a:gridCol w="577259">
                  <a:extLst>
                    <a:ext uri="{9D8B030D-6E8A-4147-A177-3AD203B41FA5}">
                      <a16:colId xmlns:a16="http://schemas.microsoft.com/office/drawing/2014/main" val="153909607"/>
                    </a:ext>
                  </a:extLst>
                </a:gridCol>
                <a:gridCol w="645171">
                  <a:extLst>
                    <a:ext uri="{9D8B030D-6E8A-4147-A177-3AD203B41FA5}">
                      <a16:colId xmlns:a16="http://schemas.microsoft.com/office/drawing/2014/main" val="3684172400"/>
                    </a:ext>
                  </a:extLst>
                </a:gridCol>
                <a:gridCol w="441433">
                  <a:extLst>
                    <a:ext uri="{9D8B030D-6E8A-4147-A177-3AD203B41FA5}">
                      <a16:colId xmlns:a16="http://schemas.microsoft.com/office/drawing/2014/main" val="697079575"/>
                    </a:ext>
                  </a:extLst>
                </a:gridCol>
                <a:gridCol w="619704">
                  <a:extLst>
                    <a:ext uri="{9D8B030D-6E8A-4147-A177-3AD203B41FA5}">
                      <a16:colId xmlns:a16="http://schemas.microsoft.com/office/drawing/2014/main" val="3815846693"/>
                    </a:ext>
                  </a:extLst>
                </a:gridCol>
                <a:gridCol w="551790">
                  <a:extLst>
                    <a:ext uri="{9D8B030D-6E8A-4147-A177-3AD203B41FA5}">
                      <a16:colId xmlns:a16="http://schemas.microsoft.com/office/drawing/2014/main" val="1941525812"/>
                    </a:ext>
                  </a:extLst>
                </a:gridCol>
                <a:gridCol w="622533">
                  <a:extLst>
                    <a:ext uri="{9D8B030D-6E8A-4147-A177-3AD203B41FA5}">
                      <a16:colId xmlns:a16="http://schemas.microsoft.com/office/drawing/2014/main" val="2323026095"/>
                    </a:ext>
                  </a:extLst>
                </a:gridCol>
                <a:gridCol w="486708">
                  <a:extLst>
                    <a:ext uri="{9D8B030D-6E8A-4147-A177-3AD203B41FA5}">
                      <a16:colId xmlns:a16="http://schemas.microsoft.com/office/drawing/2014/main" val="1951338591"/>
                    </a:ext>
                  </a:extLst>
                </a:gridCol>
              </a:tblGrid>
              <a:tr h="4368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Protein solution purification components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Stock solution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Buffer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Buffer 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Buffer HT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41672"/>
                  </a:ext>
                </a:extLst>
              </a:tr>
              <a:tr h="436835">
                <a:tc v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MW [g/mol]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Concentration [M]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concentration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volume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concentration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volume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concentration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volume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 h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231723"/>
                  </a:ext>
                </a:extLst>
              </a:tr>
              <a:tr h="27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HEPES**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25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25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3060384501"/>
                  </a:ext>
                </a:extLst>
              </a:tr>
              <a:tr h="27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Ammonium chloride*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53.49</a:t>
                      </a:r>
                      <a:endParaRPr lang="en-TW" sz="1000" b="0" i="0" u="none" strike="noStrike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1000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26.7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2395213885"/>
                  </a:ext>
                </a:extLst>
              </a:tr>
              <a:tr h="27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Magnesium chloride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2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530762697"/>
                  </a:ext>
                </a:extLst>
              </a:tr>
              <a:tr h="27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Potassium chloride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74.55</a:t>
                      </a:r>
                      <a:endParaRPr lang="en-TW" sz="1000" b="0" i="0" u="none" strike="noStrike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25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10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1517656255"/>
                  </a:ext>
                </a:extLst>
              </a:tr>
              <a:tr h="27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Imidazole (pH=7)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68.08</a:t>
                      </a:r>
                      <a:endParaRPr lang="en-TW" sz="1000" b="0" i="0" u="none" strike="noStrike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500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250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2873265471"/>
                  </a:ext>
                </a:extLst>
              </a:tr>
              <a:tr h="277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Glycerol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4185742364"/>
                  </a:ext>
                </a:extLst>
              </a:tr>
              <a:tr h="29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TCEP**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 dirty="0">
                          <a:effectLst/>
                        </a:rPr>
                        <a:t>0.5</a:t>
                      </a:r>
                      <a:endParaRPr lang="en-T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1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0.4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1276198514"/>
                  </a:ext>
                </a:extLst>
              </a:tr>
              <a:tr h="498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total buffer volume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W" sz="1000" u="none" strike="noStrike" dirty="0">
                          <a:effectLst/>
                        </a:rPr>
                        <a:t> </a:t>
                      </a:r>
                      <a:endParaRPr lang="en-T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500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500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 </a:t>
                      </a:r>
                      <a:endParaRPr lang="en-TW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W" sz="1000" u="none" strike="noStrike">
                          <a:effectLst/>
                        </a:rPr>
                        <a:t>200</a:t>
                      </a:r>
                      <a:endParaRPr lang="en-TW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2" marR="7942" marT="7942" marB="0" anchor="ctr"/>
                </a:tc>
                <a:extLst>
                  <a:ext uri="{0D108BD9-81ED-4DB2-BD59-A6C34878D82A}">
                    <a16:rowId xmlns:a16="http://schemas.microsoft.com/office/drawing/2014/main" val="3675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52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F013-31C0-BDEF-B9FA-05BCAA52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Week 6 Protein purification</a:t>
            </a:r>
          </a:p>
        </p:txBody>
      </p:sp>
      <p:pic>
        <p:nvPicPr>
          <p:cNvPr id="5" name="Grafik 1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917D5EE-4462-D7F2-A77F-0C6229344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9"/>
          <a:stretch/>
        </p:blipFill>
        <p:spPr>
          <a:xfrm>
            <a:off x="1631849" y="1403852"/>
            <a:ext cx="8928302" cy="48993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5D481E-33B7-44ED-9E29-E9833E88BE0A}"/>
              </a:ext>
            </a:extLst>
          </p:cNvPr>
          <p:cNvSpPr/>
          <p:nvPr/>
        </p:nvSpPr>
        <p:spPr>
          <a:xfrm>
            <a:off x="4136571" y="3712029"/>
            <a:ext cx="2514600" cy="28193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3619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6A9F-03CE-EED3-DF6C-DFB68E3C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Protein His-tagged Purification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A75A75-2563-07DA-B09E-A55CB86B57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84765"/>
            <a:ext cx="5963784" cy="29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0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tein Affinity Chromatography">
            <a:extLst>
              <a:ext uri="{FF2B5EF4-FFF2-40B4-BE49-F238E27FC236}">
                <a16:creationId xmlns:a16="http://schemas.microsoft.com/office/drawing/2014/main" id="{82F9A64E-8863-F4B1-C60C-7553F436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0"/>
            <a:ext cx="979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5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18165</TotalTime>
  <Words>263</Words>
  <Application>Microsoft Macintosh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Week 5-7 Onepot PURE</vt:lpstr>
      <vt:lpstr>PURE</vt:lpstr>
      <vt:lpstr>36 proteins</vt:lpstr>
      <vt:lpstr>PowerPoint Presentation</vt:lpstr>
      <vt:lpstr>Cell culture</vt:lpstr>
      <vt:lpstr>Buffer preparation</vt:lpstr>
      <vt:lpstr>Week 6 Protein purification</vt:lpstr>
      <vt:lpstr>Protein His-tagged Purification</vt:lpstr>
      <vt:lpstr>PowerPoint Presentation</vt:lpstr>
      <vt:lpstr>SDS-PAGE(sodium dodecyl sulfate–polyacrylamide gel electrophoresis)</vt:lpstr>
      <vt:lpstr>PowerPoint Presentation</vt:lpstr>
      <vt:lpstr>SDS-PAGE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5-7 Onepot PURE</dc:title>
  <dc:creator>Pao-Wan Lee</dc:creator>
  <cp:lastModifiedBy>Lee Pao-Wan</cp:lastModifiedBy>
  <cp:revision>2</cp:revision>
  <dcterms:created xsi:type="dcterms:W3CDTF">2023-10-16T18:31:48Z</dcterms:created>
  <dcterms:modified xsi:type="dcterms:W3CDTF">2023-11-03T22:31:33Z</dcterms:modified>
</cp:coreProperties>
</file>